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4"/>
  </p:notesMasterIdLst>
  <p:sldIdLst>
    <p:sldId id="294" r:id="rId2"/>
    <p:sldId id="291" r:id="rId3"/>
    <p:sldId id="292" r:id="rId4"/>
    <p:sldId id="293" r:id="rId5"/>
    <p:sldId id="295" r:id="rId6"/>
    <p:sldId id="297" r:id="rId7"/>
    <p:sldId id="299" r:id="rId8"/>
    <p:sldId id="258" r:id="rId9"/>
    <p:sldId id="281" r:id="rId10"/>
    <p:sldId id="268" r:id="rId11"/>
    <p:sldId id="278" r:id="rId12"/>
    <p:sldId id="279" r:id="rId13"/>
    <p:sldId id="270" r:id="rId14"/>
    <p:sldId id="274" r:id="rId15"/>
    <p:sldId id="280" r:id="rId16"/>
    <p:sldId id="275" r:id="rId17"/>
    <p:sldId id="277" r:id="rId18"/>
    <p:sldId id="282" r:id="rId19"/>
    <p:sldId id="283" r:id="rId20"/>
    <p:sldId id="289" r:id="rId21"/>
    <p:sldId id="290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254"/>
    <a:srgbClr val="3F7ABB"/>
    <a:srgbClr val="6FBCE2"/>
    <a:srgbClr val="F69321"/>
    <a:srgbClr val="C3B997"/>
    <a:srgbClr val="5398A2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71926" autoAdjust="0"/>
  </p:normalViewPr>
  <p:slideViewPr>
    <p:cSldViewPr snapToGrid="0" snapToObjects="1">
      <p:cViewPr varScale="1">
        <p:scale>
          <a:sx n="79" d="100"/>
          <a:sy n="79" d="100"/>
        </p:scale>
        <p:origin x="171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0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Schedule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June 47%</c:v>
                </c:pt>
                <c:pt idx="1">
                  <c:v>July 31%</c:v>
                </c:pt>
                <c:pt idx="2">
                  <c:v>August 43%</c:v>
                </c:pt>
                <c:pt idx="3">
                  <c:v>September 36%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106</c:v>
                </c:pt>
                <c:pt idx="1">
                  <c:v>116</c:v>
                </c:pt>
                <c:pt idx="2">
                  <c:v>119</c:v>
                </c:pt>
                <c:pt idx="3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B-4FF9-9565-FDB1F75DB7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Recommended Schedule</c:v>
                </c:pt>
              </c:strCache>
            </c:strRef>
          </c:tx>
          <c:spPr>
            <a:solidFill>
              <a:srgbClr val="F6932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June 47%</c:v>
                </c:pt>
                <c:pt idx="1">
                  <c:v>July 31%</c:v>
                </c:pt>
                <c:pt idx="2">
                  <c:v>August 43%</c:v>
                </c:pt>
                <c:pt idx="3">
                  <c:v>September 36%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58</c:v>
                </c:pt>
                <c:pt idx="1">
                  <c:v>80</c:v>
                </c:pt>
                <c:pt idx="2">
                  <c:v>64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4B-4FF9-9565-FDB1F75DB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43686576363441"/>
          <c:y val="0.4301624807276509"/>
          <c:w val="0.16356313423636559"/>
          <c:h val="0.2735602123430209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699358217600465"/>
          <c:y val="6.4851225219815484E-2"/>
          <c:w val="0.59739535021753409"/>
          <c:h val="0.7594000347442043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3F7ABB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Savings $5009</c:v>
                </c:pt>
                <c:pt idx="1">
                  <c:v>Controller $4813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5009</c:v>
                </c:pt>
                <c:pt idx="1">
                  <c:v>4813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1-49AD-8DBF-AD3089087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960384"/>
        <c:axId val="89158784"/>
        <c:axId val="0"/>
      </c:bar3DChart>
      <c:catAx>
        <c:axId val="8896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158784"/>
        <c:crosses val="autoZero"/>
        <c:auto val="1"/>
        <c:lblAlgn val="ctr"/>
        <c:lblOffset val="100"/>
        <c:noMultiLvlLbl val="0"/>
      </c:catAx>
      <c:valAx>
        <c:axId val="89158784"/>
        <c:scaling>
          <c:orientation val="minMax"/>
          <c:min val="1000"/>
        </c:scaling>
        <c:delete val="0"/>
        <c:axPos val="l"/>
        <c:majorGridlines/>
        <c:numFmt formatCode="&quot;$&quot;#,##0.00_);[Red]\(&quot;$&quot;#,##0.00\)" sourceLinked="1"/>
        <c:majorTickMark val="out"/>
        <c:minorTickMark val="none"/>
        <c:tickLblPos val="nextTo"/>
        <c:crossAx val="88960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Irrigated Inches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12.68</c:v>
                </c:pt>
                <c:pt idx="1">
                  <c:v>11.3</c:v>
                </c:pt>
                <c:pt idx="2">
                  <c:v>9.3699999999999992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B6-4F3F-982F-D8A919434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2014**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12.68</c:v>
                </c:pt>
                <c:pt idx="1">
                  <c:v>11.3</c:v>
                </c:pt>
                <c:pt idx="2">
                  <c:v>9.3699999999999992</c:v>
                </c:pt>
                <c:pt idx="3">
                  <c:v>5.8</c:v>
                </c:pt>
                <c:pt idx="4">
                  <c:v>8.8800000000000008</c:v>
                </c:pt>
                <c:pt idx="5">
                  <c:v>3.75</c:v>
                </c:pt>
                <c:pt idx="6">
                  <c:v>13.9</c:v>
                </c:pt>
                <c:pt idx="7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5-40AE-A68B-166BBAC2A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60.51</c:v>
                </c:pt>
                <c:pt idx="1">
                  <c:v>74</c:v>
                </c:pt>
                <c:pt idx="2">
                  <c:v>99.12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1E-48B5-A025-812775A1C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60.51</c:v>
                </c:pt>
                <c:pt idx="1">
                  <c:v>74</c:v>
                </c:pt>
                <c:pt idx="2">
                  <c:v>99.12</c:v>
                </c:pt>
                <c:pt idx="3">
                  <c:v>48</c:v>
                </c:pt>
                <c:pt idx="4">
                  <c:v>14</c:v>
                </c:pt>
                <c:pt idx="5">
                  <c:v>11</c:v>
                </c:pt>
                <c:pt idx="6">
                  <c:v>19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1E-48B5-A025-812775A1C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Hillcrest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3.55</c:v>
                </c:pt>
                <c:pt idx="1">
                  <c:v>-6.76</c:v>
                </c:pt>
                <c:pt idx="2">
                  <c:v>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8-43C3-A6EC-BD0CBD5C4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Hillcrest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3.55</c:v>
                </c:pt>
                <c:pt idx="1">
                  <c:v>-5.01</c:v>
                </c:pt>
                <c:pt idx="2">
                  <c:v>6.16</c:v>
                </c:pt>
                <c:pt idx="3">
                  <c:v>-10.3</c:v>
                </c:pt>
                <c:pt idx="4">
                  <c:v>-8.4</c:v>
                </c:pt>
                <c:pt idx="5">
                  <c:v>-7.3</c:v>
                </c:pt>
                <c:pt idx="6">
                  <c:v>-19.489999999999998</c:v>
                </c:pt>
                <c:pt idx="7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8-43C3-A6EC-BD0CBD5C4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Hillcrest</c:v>
                </c:pt>
              </c:strCache>
            </c:strRef>
          </c:tx>
          <c:spPr>
            <a:solidFill>
              <a:srgbClr val="6FBCE2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2014**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3.61</c:v>
                </c:pt>
                <c:pt idx="1">
                  <c:v>-6.76</c:v>
                </c:pt>
                <c:pt idx="2">
                  <c:v>6.16</c:v>
                </c:pt>
                <c:pt idx="3">
                  <c:v>-10.3</c:v>
                </c:pt>
                <c:pt idx="4">
                  <c:v>-8.4</c:v>
                </c:pt>
                <c:pt idx="5">
                  <c:v>-7.3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B-4FF9-9565-FDB1F75DB7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Ridge</c:v>
                </c:pt>
              </c:strCache>
            </c:strRef>
          </c:tx>
          <c:spPr>
            <a:solidFill>
              <a:srgbClr val="F69321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2014**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60.51</c:v>
                </c:pt>
                <c:pt idx="1">
                  <c:v>74</c:v>
                </c:pt>
                <c:pt idx="2">
                  <c:v>99.12</c:v>
                </c:pt>
                <c:pt idx="3">
                  <c:v>47.88</c:v>
                </c:pt>
                <c:pt idx="4">
                  <c:v>13.73</c:v>
                </c:pt>
                <c:pt idx="5">
                  <c:v>11.36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4B-4FF9-9565-FDB1F75DB7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Three Peaks</c:v>
                </c:pt>
              </c:strCache>
            </c:strRef>
          </c:tx>
          <c:spPr>
            <a:solidFill>
              <a:srgbClr val="3F7ABB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2014**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12.68</c:v>
                </c:pt>
                <c:pt idx="1">
                  <c:v>11.3</c:v>
                </c:pt>
                <c:pt idx="2">
                  <c:v>9.3699999999999992</c:v>
                </c:pt>
                <c:pt idx="3">
                  <c:v>5.81</c:v>
                </c:pt>
                <c:pt idx="4">
                  <c:v>8.89</c:v>
                </c:pt>
                <c:pt idx="5">
                  <c:v>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4B-4FF9-9565-FDB1F75DB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737600"/>
        <c:axId val="123995264"/>
        <c:axId val="0"/>
      </c:bar3DChart>
      <c:catAx>
        <c:axId val="417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995264"/>
        <c:crosses val="autoZero"/>
        <c:auto val="1"/>
        <c:lblAlgn val="ctr"/>
        <c:lblOffset val="100"/>
        <c:noMultiLvlLbl val="0"/>
      </c:catAx>
      <c:valAx>
        <c:axId val="12399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3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43686576363441"/>
          <c:y val="0.4301624807276509"/>
          <c:w val="0.16356313423636559"/>
          <c:h val="0.2735602123430209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2.5 year savings</c:v>
                </c:pt>
              </c:strCache>
            </c:strRef>
          </c:tx>
          <c:spPr>
            <a:solidFill>
              <a:srgbClr val="3F7ABB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5,709,514 gal</c:v>
                </c:pt>
              </c:strCache>
            </c:strRef>
          </c:cat>
          <c:val>
            <c:numRef>
              <c:f>Sheet1!$B$2</c:f>
              <c:numCache>
                <c:formatCode>#,##0_);[Red]\(#,##0\)</c:formatCode>
                <c:ptCount val="1"/>
                <c:pt idx="0">
                  <c:v>5709514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E1-4919-AE35-CA76783E2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960384"/>
        <c:axId val="89158784"/>
        <c:axId val="0"/>
      </c:bar3DChart>
      <c:catAx>
        <c:axId val="8896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158784"/>
        <c:crosses val="autoZero"/>
        <c:auto val="1"/>
        <c:lblAlgn val="ctr"/>
        <c:lblOffset val="100"/>
        <c:noMultiLvlLbl val="0"/>
      </c:catAx>
      <c:valAx>
        <c:axId val="89158784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88960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08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Pulled</a:t>
            </a:r>
            <a:r>
              <a:rPr lang="en-US" baseline="0" dirty="0" smtClean="0"/>
              <a:t> water use data for 3 yrs. prior to the project from all three sites to establish a baseline for water usage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0 = turf water need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Estimated using reference ET x Kc of .8 for cool-season turf, minus precipitation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Assumed 70% distribution uniformity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11.12” (3 yr.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Controllers</a:t>
            </a:r>
            <a:r>
              <a:rPr lang="en-US" baseline="0" dirty="0" smtClean="0"/>
              <a:t> were in stalled in July of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2015, turf was removed and reestablished in areas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Roughly 6” annual </a:t>
            </a:r>
            <a:r>
              <a:rPr lang="en-US" baseline="0" dirty="0" smtClean="0"/>
              <a:t>reduction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2011, 12.68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2012, 11.3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2013, 9.37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2014, 5.8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2015, 8.9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2016, 3.75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2017, 13.9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2018, 27.5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Over irrigating by 78” (3yr. </a:t>
            </a:r>
            <a:r>
              <a:rPr lang="en-US" dirty="0" err="1" smtClean="0"/>
              <a:t>Avg</a:t>
            </a:r>
            <a:r>
              <a:rPr lang="en-US" dirty="0" smtClean="0"/>
              <a:t>) a season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50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12.63” over application vs. 78</a:t>
            </a:r>
            <a:r>
              <a:rPr lang="en-US" dirty="0" smtClean="0"/>
              <a:t>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2011, 60.5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2012, 74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2013,</a:t>
            </a:r>
            <a:r>
              <a:rPr lang="en-US" baseline="0" dirty="0" smtClean="0"/>
              <a:t> 99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2014, 48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2015, 14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2016, 11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2017, 19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2018, 48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8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35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2011: 3.61</a:t>
            </a:r>
          </a:p>
          <a:p>
            <a:r>
              <a:rPr lang="en-US" dirty="0" smtClean="0"/>
              <a:t>2012: -6.76</a:t>
            </a:r>
          </a:p>
          <a:p>
            <a:r>
              <a:rPr lang="en-US" dirty="0" smtClean="0"/>
              <a:t>2013: 6.16</a:t>
            </a:r>
          </a:p>
          <a:p>
            <a:r>
              <a:rPr lang="en-US" dirty="0" smtClean="0"/>
              <a:t>2014: -10.3</a:t>
            </a:r>
          </a:p>
          <a:p>
            <a:r>
              <a:rPr lang="en-US" dirty="0" smtClean="0"/>
              <a:t>2015: -8.4</a:t>
            </a:r>
          </a:p>
          <a:p>
            <a:r>
              <a:rPr lang="en-US" dirty="0" smtClean="0"/>
              <a:t>2016:-</a:t>
            </a:r>
            <a:r>
              <a:rPr lang="en-US" dirty="0" smtClean="0"/>
              <a:t>7.3</a:t>
            </a:r>
          </a:p>
          <a:p>
            <a:r>
              <a:rPr lang="en-US" dirty="0" smtClean="0"/>
              <a:t>2017:</a:t>
            </a:r>
            <a:r>
              <a:rPr lang="en-US" baseline="0" dirty="0" smtClean="0"/>
              <a:t> -19.49</a:t>
            </a:r>
          </a:p>
          <a:p>
            <a:r>
              <a:rPr lang="en-US" baseline="0" dirty="0" smtClean="0"/>
              <a:t>2018: 47.3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6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our analyses here, a baseline index was calculated by averaging the annual index for the two years prior to the water check, and a response index was calculated by averaging the annual index for two years after the water check. The baseline index characterizes water use prior to the water check and establishes a baseline from which to measure post-water check water use characterized by the response index.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6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79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8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35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70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4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Developed</a:t>
            </a:r>
            <a:r>
              <a:rPr lang="en-US" baseline="0" dirty="0" smtClean="0"/>
              <a:t> partnership, </a:t>
            </a:r>
            <a:r>
              <a:rPr lang="en-US" dirty="0" smtClean="0"/>
              <a:t>funding source was the Central Iron County Water Conservancy District, to</a:t>
            </a:r>
            <a:r>
              <a:rPr lang="en-US" baseline="0" dirty="0" smtClean="0"/>
              <a:t> upgrade a few irrigation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Goal or hope was to demonstrate water savings and hopefully enough savings to justify future upgrades, with funding provided by the city and school district.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our analyses here, a baseline index was calculated by averaging the annual index for the two years prior to the water check, and a response index was calculated by averaging the annual index for two years after the water check. The baseline index characterizes water use prior to the water check and establishes a baseline from which to measure post-water check water use characterized by the response index.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2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80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41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5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8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9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3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3"/>
            <a:ext cx="5175504" cy="63642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7104" y="4179824"/>
            <a:ext cx="6057295" cy="3803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3" y="6364224"/>
            <a:ext cx="12191999" cy="493776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547104" y="1442301"/>
            <a:ext cx="6057295" cy="26941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48158" y="4901939"/>
            <a:ext cx="4817753" cy="0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960364" y="4901943"/>
            <a:ext cx="0" cy="852341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8810" y="5174447"/>
            <a:ext cx="2197100" cy="406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2539" y="5170080"/>
            <a:ext cx="1968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805403" y="462494"/>
            <a:ext cx="10487911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10" y="6260706"/>
            <a:ext cx="1460500" cy="266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805403" y="1489436"/>
            <a:ext cx="10487911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10" y="6260706"/>
            <a:ext cx="1460500" cy="266700"/>
          </a:xfrm>
          <a:prstGeom prst="rect">
            <a:avLst/>
          </a:prstGeom>
        </p:spPr>
      </p:pic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7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6657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76657" y="3761298"/>
            <a:ext cx="10616657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10" y="6260706"/>
            <a:ext cx="1460500" cy="266700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7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76657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10" y="6260706"/>
            <a:ext cx="1460500" cy="266700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60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60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60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655" y="462494"/>
            <a:ext cx="10616656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676655" y="3761298"/>
            <a:ext cx="10616656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8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10" y="6260706"/>
            <a:ext cx="1460500" cy="2667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76659" y="462494"/>
            <a:ext cx="10616655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" y="6684403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2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8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4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8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3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CB63-24A5-493D-B064-C92E0990EC7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289C-A4CB-4D0A-A5A6-F8718524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4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66" r:id="rId14"/>
    <p:sldLayoutId id="2147483667" r:id="rId15"/>
    <p:sldLayoutId id="2147483665" r:id="rId16"/>
    <p:sldLayoutId id="2147483668" r:id="rId17"/>
    <p:sldLayoutId id="214748366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063" r="270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Candace </a:t>
            </a:r>
            <a:r>
              <a:rPr lang="en-US" sz="1600" dirty="0" smtClean="0"/>
              <a:t>Schaible</a:t>
            </a:r>
          </a:p>
          <a:p>
            <a:r>
              <a:rPr lang="en-US" sz="1600" dirty="0" smtClean="0"/>
              <a:t>Horticulture &amp; Urban Water Use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268129"/>
            <a:ext cx="6057295" cy="2694139"/>
          </a:xfrm>
        </p:spPr>
        <p:txBody>
          <a:bodyPr/>
          <a:lstStyle/>
          <a:p>
            <a:r>
              <a:rPr lang="en-US" sz="3600" dirty="0" smtClean="0"/>
              <a:t>Outreach &amp; Education</a:t>
            </a:r>
            <a:br>
              <a:rPr lang="en-US" sz="3600" dirty="0" smtClean="0"/>
            </a:br>
            <a:r>
              <a:rPr lang="en-US" sz="3600" dirty="0" smtClean="0"/>
              <a:t>Water Conservation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81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58750" y="158750"/>
            <a:ext cx="5733288" cy="5733288"/>
            <a:chOff x="107267657" y="107589602"/>
            <a:chExt cx="5206435" cy="520643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67657" y="107589602"/>
              <a:ext cx="5206435" cy="5206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109052436" y="108670298"/>
              <a:ext cx="300250" cy="293427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109037082" y="110811291"/>
              <a:ext cx="300250" cy="293427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108886957" y="111034772"/>
              <a:ext cx="300250" cy="293427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Oval 3" descr="Three peaks elem"/>
          <p:cNvSpPr>
            <a:spLocks noChangeAspect="1" noChangeArrowheads="1"/>
          </p:cNvSpPr>
          <p:nvPr/>
        </p:nvSpPr>
        <p:spPr bwMode="auto">
          <a:xfrm>
            <a:off x="4398137" y="434405"/>
            <a:ext cx="1828800" cy="18288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3" descr="Three peaks elem"/>
          <p:cNvSpPr>
            <a:spLocks noChangeAspect="1" noChangeArrowheads="1"/>
          </p:cNvSpPr>
          <p:nvPr/>
        </p:nvSpPr>
        <p:spPr bwMode="auto">
          <a:xfrm>
            <a:off x="3891401" y="158750"/>
            <a:ext cx="3200400" cy="32004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7091801" y="434405"/>
            <a:ext cx="4765403" cy="677108"/>
          </a:xfrm>
        </p:spPr>
        <p:txBody>
          <a:bodyPr/>
          <a:lstStyle/>
          <a:p>
            <a:r>
              <a:rPr lang="en-US" dirty="0" smtClean="0"/>
              <a:t>Project Locations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7305207" y="1651407"/>
            <a:ext cx="4680468" cy="2055043"/>
          </a:xfrm>
        </p:spPr>
        <p:txBody>
          <a:bodyPr>
            <a:normAutofit/>
          </a:bodyPr>
          <a:lstStyle/>
          <a:p>
            <a:r>
              <a:rPr lang="en-US" dirty="0" smtClean="0"/>
              <a:t>Three Peaks Elementary</a:t>
            </a:r>
          </a:p>
          <a:p>
            <a:r>
              <a:rPr lang="en-US" dirty="0" smtClean="0"/>
              <a:t>Ridge Park</a:t>
            </a:r>
          </a:p>
          <a:p>
            <a:r>
              <a:rPr lang="en-US" dirty="0"/>
              <a:t>Hillcrest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074600" y="430366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Three Peaks Elem</a:t>
            </a:r>
            <a:endParaRPr lang="en-US" dirty="0"/>
          </a:p>
        </p:txBody>
      </p:sp>
      <p:sp>
        <p:nvSpPr>
          <p:cNvPr id="2" name="Oval 2" descr="circle 2"/>
          <p:cNvSpPr>
            <a:spLocks noChangeAspect="1" noChangeArrowheads="1"/>
          </p:cNvSpPr>
          <p:nvPr/>
        </p:nvSpPr>
        <p:spPr bwMode="auto">
          <a:xfrm>
            <a:off x="3681089" y="4253634"/>
            <a:ext cx="1828800" cy="18288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3" descr="circle 1"/>
          <p:cNvSpPr>
            <a:spLocks noChangeAspect="1" noChangeArrowheads="1"/>
          </p:cNvSpPr>
          <p:nvPr/>
        </p:nvSpPr>
        <p:spPr bwMode="auto">
          <a:xfrm>
            <a:off x="334016" y="4509666"/>
            <a:ext cx="1828800" cy="18288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3" animBg="1"/>
      <p:bldP spid="19" grpId="0"/>
      <p:bldP spid="20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074600" y="430366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Three Peaks Elem</a:t>
            </a:r>
            <a:endParaRPr lang="en-US" dirty="0"/>
          </a:p>
        </p:txBody>
      </p:sp>
      <p:sp>
        <p:nvSpPr>
          <p:cNvPr id="13" name="Oval 3" descr="Three peaks elem"/>
          <p:cNvSpPr>
            <a:spLocks noChangeAspect="1" noChangeArrowheads="1"/>
          </p:cNvSpPr>
          <p:nvPr/>
        </p:nvSpPr>
        <p:spPr bwMode="auto">
          <a:xfrm>
            <a:off x="4398137" y="434405"/>
            <a:ext cx="1828800" cy="18288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7305207" y="1219147"/>
            <a:ext cx="4680468" cy="2055043"/>
          </a:xfrm>
        </p:spPr>
        <p:txBody>
          <a:bodyPr>
            <a:norm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turf</a:t>
            </a:r>
            <a:r>
              <a:rPr lang="en-US" dirty="0"/>
              <a:t>, 4.95 acres</a:t>
            </a:r>
          </a:p>
          <a:p>
            <a:r>
              <a:rPr lang="en-US" dirty="0"/>
              <a:t>Takes 134,373 gallons to apply 1” of water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hart 13" title="Three Peaks Elementary 2010-Present"/>
          <p:cNvGraphicFramePr/>
          <p:nvPr>
            <p:extLst/>
          </p:nvPr>
        </p:nvGraphicFramePr>
        <p:xfrm>
          <a:off x="6071871" y="2870249"/>
          <a:ext cx="5621247" cy="351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58750" y="158750"/>
            <a:ext cx="5733288" cy="5733288"/>
            <a:chOff x="158750" y="158750"/>
            <a:chExt cx="5733288" cy="573328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2124136" y="1348805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2173904" y="3820750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2084248" y="4048125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3" descr="Three peaks elem"/>
          <p:cNvSpPr>
            <a:spLocks noChangeAspect="1" noChangeArrowheads="1"/>
          </p:cNvSpPr>
          <p:nvPr/>
        </p:nvSpPr>
        <p:spPr bwMode="auto">
          <a:xfrm>
            <a:off x="3891401" y="158750"/>
            <a:ext cx="3200400" cy="32004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880038" y="295275"/>
            <a:ext cx="6813080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Three Peaks Elementary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4880037" y="1004798"/>
            <a:ext cx="7073837" cy="509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Total </a:t>
            </a:r>
            <a:r>
              <a:rPr lang="en-US" sz="2400" i="1" dirty="0" smtClean="0"/>
              <a:t>turf</a:t>
            </a:r>
            <a:r>
              <a:rPr lang="en-US" sz="2400" i="1" dirty="0"/>
              <a:t>, 4.95 </a:t>
            </a:r>
            <a:r>
              <a:rPr lang="en-US" sz="2400" i="1" dirty="0" smtClean="0"/>
              <a:t>acres, 134,373 </a:t>
            </a:r>
            <a:r>
              <a:rPr lang="en-US" sz="2400" i="1" dirty="0"/>
              <a:t>gallons </a:t>
            </a:r>
            <a:r>
              <a:rPr lang="en-US" sz="2400" i="1" dirty="0" smtClean="0"/>
              <a:t>=1</a:t>
            </a:r>
            <a:r>
              <a:rPr lang="en-US" sz="2400" i="1" dirty="0"/>
              <a:t>” of water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8750" y="158750"/>
            <a:ext cx="3588993" cy="3588993"/>
            <a:chOff x="158750" y="158750"/>
            <a:chExt cx="5733288" cy="573328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2124136" y="1348805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2173904" y="3820750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2084248" y="4048125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3" descr="Three peaks elem"/>
          <p:cNvSpPr>
            <a:spLocks noChangeAspect="1" noChangeArrowheads="1"/>
          </p:cNvSpPr>
          <p:nvPr/>
        </p:nvSpPr>
        <p:spPr bwMode="auto">
          <a:xfrm>
            <a:off x="2577054" y="295275"/>
            <a:ext cx="1440948" cy="1440948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" name="Chart 11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3356566621"/>
              </p:ext>
            </p:extLst>
          </p:nvPr>
        </p:nvGraphicFramePr>
        <p:xfrm>
          <a:off x="4077536" y="1546891"/>
          <a:ext cx="7644157" cy="4731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124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750" y="158750"/>
            <a:ext cx="5733288" cy="5733288"/>
            <a:chOff x="158750" y="158750"/>
            <a:chExt cx="5733288" cy="5733288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2103479" y="3706160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2195786" y="1434530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2084248" y="4048125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7074600" y="430366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Ridge Park</a:t>
            </a:r>
            <a:endParaRPr lang="en-US" dirty="0"/>
          </a:p>
        </p:txBody>
      </p:sp>
      <p:sp>
        <p:nvSpPr>
          <p:cNvPr id="12" name="Oval 3" descr="Three peaks elem"/>
          <p:cNvSpPr>
            <a:spLocks noChangeAspect="1" noChangeArrowheads="1"/>
          </p:cNvSpPr>
          <p:nvPr/>
        </p:nvSpPr>
        <p:spPr bwMode="auto">
          <a:xfrm>
            <a:off x="4167234" y="3778146"/>
            <a:ext cx="1828800" cy="18288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3" descr="Three peaks elem"/>
          <p:cNvSpPr>
            <a:spLocks noChangeAspect="1" noChangeArrowheads="1"/>
          </p:cNvSpPr>
          <p:nvPr/>
        </p:nvSpPr>
        <p:spPr bwMode="auto">
          <a:xfrm>
            <a:off x="3503251" y="2967293"/>
            <a:ext cx="3200400" cy="32004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7305207" y="1032282"/>
            <a:ext cx="4680468" cy="2055043"/>
          </a:xfrm>
        </p:spPr>
        <p:txBody>
          <a:bodyPr>
            <a:norm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turf</a:t>
            </a:r>
            <a:r>
              <a:rPr lang="en-US" dirty="0"/>
              <a:t>, .65 acres</a:t>
            </a:r>
          </a:p>
          <a:p>
            <a:r>
              <a:rPr lang="en-US" dirty="0" smtClean="0"/>
              <a:t>Takes 17,600 </a:t>
            </a:r>
            <a:r>
              <a:rPr lang="en-US" dirty="0"/>
              <a:t>gallons to apply 1” of water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hart 13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464712521"/>
              </p:ext>
            </p:extLst>
          </p:nvPr>
        </p:nvGraphicFramePr>
        <p:xfrm>
          <a:off x="6424759" y="2750673"/>
          <a:ext cx="5623560" cy="351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2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>
          <a:xfrm rot="60000">
            <a:off x="147047" y="158648"/>
            <a:ext cx="3593592" cy="3593592"/>
            <a:chOff x="158750" y="158750"/>
            <a:chExt cx="5733288" cy="5733288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2103479" y="3706160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2195786" y="1434530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2084248" y="4048125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5466151" y="197663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 smtClean="0"/>
              <a:t>Ridge Park</a:t>
            </a:r>
            <a:endParaRPr lang="en-US" dirty="0"/>
          </a:p>
        </p:txBody>
      </p:sp>
      <p:sp>
        <p:nvSpPr>
          <p:cNvPr id="13" name="Oval 3" descr="Three peaks elem"/>
          <p:cNvSpPr>
            <a:spLocks noChangeAspect="1" noChangeArrowheads="1"/>
          </p:cNvSpPr>
          <p:nvPr/>
        </p:nvSpPr>
        <p:spPr bwMode="auto">
          <a:xfrm>
            <a:off x="2383931" y="2475052"/>
            <a:ext cx="1444752" cy="14447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4728798" y="874771"/>
            <a:ext cx="6240111" cy="500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Total </a:t>
            </a:r>
            <a:r>
              <a:rPr lang="en-US" sz="2400" i="1" dirty="0" smtClean="0"/>
              <a:t>turf</a:t>
            </a:r>
            <a:r>
              <a:rPr lang="en-US" sz="2400" i="1" dirty="0"/>
              <a:t>, .65 </a:t>
            </a:r>
            <a:r>
              <a:rPr lang="en-US" sz="2400" i="1" dirty="0" smtClean="0"/>
              <a:t>acres, </a:t>
            </a:r>
            <a:r>
              <a:rPr lang="en-US" sz="2400" i="1" dirty="0"/>
              <a:t>17,600 gallons </a:t>
            </a:r>
            <a:r>
              <a:rPr lang="en-US" sz="2400" i="1" dirty="0" smtClean="0"/>
              <a:t>= 1</a:t>
            </a:r>
            <a:r>
              <a:rPr lang="en-US" sz="2400" i="1" dirty="0"/>
              <a:t>” of water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hart 13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3199591433"/>
              </p:ext>
            </p:extLst>
          </p:nvPr>
        </p:nvGraphicFramePr>
        <p:xfrm>
          <a:off x="4026662" y="1525852"/>
          <a:ext cx="7644384" cy="473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16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750" y="158750"/>
            <a:ext cx="5733288" cy="5733288"/>
            <a:chOff x="158750" y="158750"/>
            <a:chExt cx="5733288" cy="5733288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1997676" y="3976946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2195786" y="1419882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2176431" y="3816246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7074600" y="430366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Hillcrest Park</a:t>
            </a:r>
            <a:endParaRPr lang="en-US" dirty="0"/>
          </a:p>
        </p:txBody>
      </p:sp>
      <p:sp>
        <p:nvSpPr>
          <p:cNvPr id="11" name="Oval 3" descr="Three peaks elem"/>
          <p:cNvSpPr>
            <a:spLocks noChangeAspect="1" noChangeArrowheads="1"/>
          </p:cNvSpPr>
          <p:nvPr/>
        </p:nvSpPr>
        <p:spPr bwMode="auto">
          <a:xfrm>
            <a:off x="197702" y="4730747"/>
            <a:ext cx="1828800" cy="18288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3" descr="Three peaks elem"/>
          <p:cNvSpPr>
            <a:spLocks noChangeAspect="1" noChangeArrowheads="1"/>
          </p:cNvSpPr>
          <p:nvPr/>
        </p:nvSpPr>
        <p:spPr bwMode="auto">
          <a:xfrm>
            <a:off x="-446335" y="4275666"/>
            <a:ext cx="3200400" cy="32004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7305207" y="1025773"/>
            <a:ext cx="4680468" cy="2055043"/>
          </a:xfrm>
        </p:spPr>
        <p:txBody>
          <a:bodyPr>
            <a:norm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turf</a:t>
            </a:r>
            <a:r>
              <a:rPr lang="en-US" dirty="0"/>
              <a:t>, .68 acres</a:t>
            </a:r>
          </a:p>
          <a:p>
            <a:r>
              <a:rPr lang="en-US" dirty="0"/>
              <a:t>Takes 18,536 gallons to apply 1” of water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2" name="Chart 21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3932583828"/>
              </p:ext>
            </p:extLst>
          </p:nvPr>
        </p:nvGraphicFramePr>
        <p:xfrm>
          <a:off x="6070793" y="2719023"/>
          <a:ext cx="5623560" cy="351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758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8750" y="158750"/>
            <a:ext cx="3593592" cy="3593592"/>
            <a:chOff x="158750" y="158750"/>
            <a:chExt cx="5733288" cy="5733288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8750"/>
              <a:ext cx="5733288" cy="573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1997676" y="3976946"/>
              <a:ext cx="330633" cy="32312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2195786" y="1419882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2176431" y="3816246"/>
              <a:ext cx="165316" cy="160700"/>
            </a:xfrm>
            <a:prstGeom prst="star5">
              <a:avLst/>
            </a:prstGeom>
            <a:solidFill>
              <a:srgbClr val="7326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5594716" y="430366"/>
            <a:ext cx="4765403" cy="67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i="0" kern="120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 smtClean="0"/>
              <a:t>Hillcrest Park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5339798" y="1110556"/>
            <a:ext cx="5275237" cy="509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Total </a:t>
            </a:r>
            <a:r>
              <a:rPr lang="en-US" sz="2400" i="1" dirty="0" smtClean="0"/>
              <a:t>turf</a:t>
            </a:r>
            <a:r>
              <a:rPr lang="en-US" sz="2400" i="1" dirty="0"/>
              <a:t>, .68 </a:t>
            </a:r>
            <a:r>
              <a:rPr lang="en-US" sz="2400" i="1" dirty="0" smtClean="0"/>
              <a:t>acres, 18,536 = 1</a:t>
            </a:r>
            <a:r>
              <a:rPr lang="en-US" sz="2400" i="1" dirty="0"/>
              <a:t>” of water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2" name="Chart 21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720922720"/>
              </p:ext>
            </p:extLst>
          </p:nvPr>
        </p:nvGraphicFramePr>
        <p:xfrm>
          <a:off x="4155224" y="1619732"/>
          <a:ext cx="7644384" cy="473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Oval 3" descr="Three peaks elem"/>
          <p:cNvSpPr>
            <a:spLocks noChangeAspect="1" noChangeArrowheads="1"/>
          </p:cNvSpPr>
          <p:nvPr/>
        </p:nvSpPr>
        <p:spPr bwMode="auto">
          <a:xfrm>
            <a:off x="73865" y="2806510"/>
            <a:ext cx="1444752" cy="144475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Annual Application Summary 2011-2016</a:t>
            </a:r>
            <a:endParaRPr lang="en-US" dirty="0"/>
          </a:p>
        </p:txBody>
      </p:sp>
      <p:graphicFrame>
        <p:nvGraphicFramePr>
          <p:cNvPr id="6" name="Chart 5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2843688439"/>
              </p:ext>
            </p:extLst>
          </p:nvPr>
        </p:nvGraphicFramePr>
        <p:xfrm>
          <a:off x="1940766" y="1139602"/>
          <a:ext cx="9067893" cy="49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69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403" y="462494"/>
            <a:ext cx="10487911" cy="67710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0"/>
            <p:extLst/>
          </p:nvPr>
        </p:nvGraphicFramePr>
        <p:xfrm>
          <a:off x="473385" y="1864696"/>
          <a:ext cx="4498094" cy="4110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5642414" y="1864696"/>
          <a:ext cx="5660953" cy="4110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0557" y="1604865"/>
            <a:ext cx="29111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162" dirty="0"/>
              <a:t>Cost Benefit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4130" y="1600644"/>
            <a:ext cx="29111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162" dirty="0" smtClean="0"/>
              <a:t>Water Savings (2.5 </a:t>
            </a:r>
            <a:r>
              <a:rPr lang="en-US" sz="2162" dirty="0" err="1" smtClean="0"/>
              <a:t>yrs</a:t>
            </a:r>
            <a:r>
              <a:rPr lang="en-US" sz="2162" dirty="0" smtClean="0"/>
              <a:t>)</a:t>
            </a:r>
            <a:endParaRPr lang="en-US" sz="2162" dirty="0"/>
          </a:p>
        </p:txBody>
      </p:sp>
    </p:spTree>
    <p:extLst>
      <p:ext uri="{BB962C8B-B14F-4D97-AF65-F5344CB8AC3E}">
        <p14:creationId xmlns:p14="http://schemas.microsoft.com/office/powerpoint/2010/main" val="17409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2164241"/>
            <a:ext cx="6057295" cy="2694139"/>
          </a:xfrm>
        </p:spPr>
        <p:txBody>
          <a:bodyPr/>
          <a:lstStyle/>
          <a:p>
            <a:r>
              <a:rPr lang="en-US" sz="3600" i="1" dirty="0" smtClean="0"/>
              <a:t>Coming soon…</a:t>
            </a:r>
            <a:br>
              <a:rPr lang="en-US" sz="3600" i="1" dirty="0" smtClean="0"/>
            </a:br>
            <a:r>
              <a:rPr lang="en-US" sz="3600" i="1" dirty="0" smtClean="0"/>
              <a:t>Water-Wise Demonstration Street</a:t>
            </a:r>
            <a:br>
              <a:rPr lang="en-US" sz="3600" i="1" dirty="0" smtClean="0"/>
            </a:br>
            <a:endParaRPr lang="en-US"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44294"/>
          <a:stretch/>
        </p:blipFill>
        <p:spPr>
          <a:xfrm>
            <a:off x="0" y="1"/>
            <a:ext cx="5049744" cy="63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725329"/>
            <a:ext cx="6057295" cy="2694139"/>
          </a:xfrm>
        </p:spPr>
        <p:txBody>
          <a:bodyPr/>
          <a:lstStyle/>
          <a:p>
            <a:r>
              <a:rPr lang="en-US" sz="3600" i="1" dirty="0" smtClean="0"/>
              <a:t>Iron County Water Check </a:t>
            </a:r>
            <a:r>
              <a:rPr lang="en-US" sz="3600" i="1" dirty="0" smtClean="0"/>
              <a:t>Program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endParaRPr lang="en-US" sz="2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889" t="31282" r="20093" b="10598"/>
          <a:stretch/>
        </p:blipFill>
        <p:spPr>
          <a:xfrm>
            <a:off x="220134" y="0"/>
            <a:ext cx="5089904" cy="6158602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47104" y="4179824"/>
            <a:ext cx="6057295" cy="380302"/>
          </a:xfrm>
        </p:spPr>
        <p:txBody>
          <a:bodyPr>
            <a:noAutofit/>
          </a:bodyPr>
          <a:lstStyle/>
          <a:p>
            <a:r>
              <a:rPr lang="en-US" sz="1600" dirty="0" smtClean="0"/>
              <a:t>Slowtheflow.org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44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470" y="327030"/>
            <a:ext cx="10487911" cy="677108"/>
          </a:xfrm>
        </p:spPr>
        <p:txBody>
          <a:bodyPr/>
          <a:lstStyle/>
          <a:p>
            <a:r>
              <a:rPr lang="en-US" dirty="0" smtClean="0"/>
              <a:t>Garden/Garden Project</a:t>
            </a:r>
            <a:br>
              <a:rPr lang="en-US" dirty="0" smtClean="0"/>
            </a:br>
            <a:r>
              <a:rPr lang="en-US" sz="2800" dirty="0" smtClean="0"/>
              <a:t>Santa Monica, CA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351" t="17882" r="22872" b="35860"/>
          <a:stretch/>
        </p:blipFill>
        <p:spPr>
          <a:xfrm>
            <a:off x="6519333" y="1473203"/>
            <a:ext cx="5080000" cy="4582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48" t="17882" r="51944" b="35860"/>
          <a:stretch/>
        </p:blipFill>
        <p:spPr>
          <a:xfrm>
            <a:off x="609598" y="1473203"/>
            <a:ext cx="5012268" cy="45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36" y="327030"/>
            <a:ext cx="10487911" cy="677108"/>
          </a:xfrm>
        </p:spPr>
        <p:txBody>
          <a:bodyPr/>
          <a:lstStyle/>
          <a:p>
            <a:r>
              <a:rPr lang="en-US" dirty="0" smtClean="0"/>
              <a:t>Garden/Garden Project</a:t>
            </a:r>
            <a:br>
              <a:rPr lang="en-US" dirty="0" smtClean="0"/>
            </a:br>
            <a:r>
              <a:rPr lang="en-US" sz="2800" dirty="0" smtClean="0"/>
              <a:t>Santa Monica, CA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20736" y="2098655"/>
            <a:ext cx="4583388" cy="4220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Native Garden uses</a:t>
            </a:r>
          </a:p>
          <a:p>
            <a:r>
              <a:rPr lang="en-US" sz="2800" dirty="0" smtClean="0"/>
              <a:t>Uses 83% less water</a:t>
            </a:r>
          </a:p>
          <a:p>
            <a:r>
              <a:rPr lang="en-US" sz="2800" dirty="0" smtClean="0"/>
              <a:t>Generates 56% less green waster</a:t>
            </a:r>
          </a:p>
          <a:p>
            <a:r>
              <a:rPr lang="en-US" sz="2800" dirty="0" smtClean="0"/>
              <a:t>Requires 68% less maintenance</a:t>
            </a:r>
          </a:p>
          <a:p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852" t="18633" r="17870" b="13504"/>
          <a:stretch/>
        </p:blipFill>
        <p:spPr>
          <a:xfrm>
            <a:off x="7095066" y="1359738"/>
            <a:ext cx="3588648" cy="43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063" r="270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Candace Schaible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268129"/>
            <a:ext cx="6057295" cy="2694139"/>
          </a:xfrm>
        </p:spPr>
        <p:txBody>
          <a:bodyPr/>
          <a:lstStyle/>
          <a:p>
            <a:r>
              <a:rPr lang="en-US" sz="3600" dirty="0" smtClean="0"/>
              <a:t>Thank you!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36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Check Program</a:t>
            </a:r>
            <a:endParaRPr lang="en-US" dirty="0"/>
          </a:p>
        </p:txBody>
      </p:sp>
      <p:pic>
        <p:nvPicPr>
          <p:cNvPr id="1026" name="Picture 2" descr="Image result for catch cu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59" y="1547801"/>
            <a:ext cx="4146955" cy="39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49983" y="1524848"/>
            <a:ext cx="5406675" cy="411008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500" b="1" dirty="0"/>
              <a:t>Precipitation Rate </a:t>
            </a:r>
          </a:p>
          <a:p>
            <a:pPr marL="581025" lvl="1" indent="-123825">
              <a:buFont typeface="Arial" pitchFamily="34" charset="0"/>
              <a:buChar char="•"/>
            </a:pPr>
            <a:r>
              <a:rPr lang="en-US" sz="3500" dirty="0"/>
              <a:t>Create a customized watering schedule</a:t>
            </a:r>
            <a:endParaRPr lang="en-US" sz="35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500" b="1" dirty="0"/>
              <a:t>Distribution Uniformity</a:t>
            </a:r>
          </a:p>
          <a:p>
            <a:pPr marL="581025" lvl="1" indent="-123825">
              <a:buFont typeface="Arial" pitchFamily="34" charset="0"/>
              <a:buChar char="•"/>
            </a:pPr>
            <a:r>
              <a:rPr lang="en-US" sz="3500" dirty="0"/>
              <a:t>design changes or need maintenance are discussed </a:t>
            </a:r>
          </a:p>
          <a:p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462494"/>
            <a:ext cx="11413067" cy="677108"/>
          </a:xfrm>
        </p:spPr>
        <p:txBody>
          <a:bodyPr/>
          <a:lstStyle/>
          <a:p>
            <a:pPr algn="ctr"/>
            <a:r>
              <a:rPr lang="en-US" sz="2800" dirty="0" smtClean="0"/>
              <a:t>Average</a:t>
            </a:r>
            <a:r>
              <a:rPr lang="en-US" sz="2400" dirty="0" smtClean="0"/>
              <a:t> Existing vs. Recommended Irrigation Schedule</a:t>
            </a:r>
            <a:endParaRPr lang="en-US" sz="2400" dirty="0"/>
          </a:p>
        </p:txBody>
      </p:sp>
      <p:graphicFrame>
        <p:nvGraphicFramePr>
          <p:cNvPr id="6" name="Chart 5" title="Three Peaks Elementary 2010-Present"/>
          <p:cNvGraphicFramePr/>
          <p:nvPr>
            <p:extLst>
              <p:ext uri="{D42A27DB-BD31-4B8C-83A1-F6EECF244321}">
                <p14:modId xmlns:p14="http://schemas.microsoft.com/office/powerpoint/2010/main" val="1552110612"/>
              </p:ext>
            </p:extLst>
          </p:nvPr>
        </p:nvGraphicFramePr>
        <p:xfrm>
          <a:off x="1940766" y="1139602"/>
          <a:ext cx="9067893" cy="49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88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2164241"/>
            <a:ext cx="6057295" cy="2694139"/>
          </a:xfrm>
        </p:spPr>
        <p:txBody>
          <a:bodyPr/>
          <a:lstStyle/>
          <a:p>
            <a:r>
              <a:rPr lang="en-US" sz="3600" i="1" dirty="0" smtClean="0"/>
              <a:t>4</a:t>
            </a:r>
            <a:r>
              <a:rPr lang="en-US" sz="3600" i="1" baseline="30000" dirty="0" smtClean="0"/>
              <a:t>th</a:t>
            </a:r>
            <a:r>
              <a:rPr lang="en-US" sz="3600" i="1" dirty="0" smtClean="0"/>
              <a:t> Grade Water Fair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endParaRPr lang="en-US"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9" r="10729"/>
          <a:stretch/>
        </p:blipFill>
        <p:spPr>
          <a:xfrm>
            <a:off x="16931" y="0"/>
            <a:ext cx="5093575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799" r="24299" b="6667"/>
          <a:stretch/>
        </p:blipFill>
        <p:spPr>
          <a:xfrm>
            <a:off x="5644895" y="359825"/>
            <a:ext cx="5132831" cy="3374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409" y="0"/>
            <a:ext cx="2318173" cy="23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268129"/>
            <a:ext cx="6057295" cy="828895"/>
          </a:xfrm>
        </p:spPr>
        <p:txBody>
          <a:bodyPr/>
          <a:lstStyle/>
          <a:p>
            <a:r>
              <a:rPr lang="en-US" sz="3600" dirty="0" smtClean="0"/>
              <a:t>Information Booths</a:t>
            </a:r>
            <a:endParaRPr lang="en-US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27858"/>
          <a:stretch/>
        </p:blipFill>
        <p:spPr>
          <a:xfrm>
            <a:off x="0" y="0"/>
            <a:ext cx="5108448" cy="636422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683696" y="2239933"/>
            <a:ext cx="4680468" cy="20550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Water Festival</a:t>
            </a:r>
          </a:p>
          <a:p>
            <a:r>
              <a:rPr lang="en-US" dirty="0" smtClean="0"/>
              <a:t>Spring Home &amp; Garden Show</a:t>
            </a:r>
          </a:p>
          <a:p>
            <a:r>
              <a:rPr lang="en-US" dirty="0" smtClean="0"/>
              <a:t>Iron County Fair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268129"/>
            <a:ext cx="6057295" cy="2694139"/>
          </a:xfrm>
        </p:spPr>
        <p:txBody>
          <a:bodyPr/>
          <a:lstStyle/>
          <a:p>
            <a:r>
              <a:rPr lang="en-US" sz="3600" dirty="0" smtClean="0"/>
              <a:t>Monthly Webinar</a:t>
            </a:r>
            <a:endParaRPr lang="en-US" sz="3600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867" t="27200" r="46267" b="14318"/>
          <a:stretch/>
        </p:blipFill>
        <p:spPr>
          <a:xfrm>
            <a:off x="12192" y="3"/>
            <a:ext cx="5175503" cy="6338167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547104" y="4179824"/>
            <a:ext cx="6057295" cy="380302"/>
          </a:xfrm>
        </p:spPr>
        <p:txBody>
          <a:bodyPr>
            <a:noAutofit/>
          </a:bodyPr>
          <a:lstStyle/>
          <a:p>
            <a:r>
              <a:rPr lang="en-US" sz="1600" dirty="0" smtClean="0"/>
              <a:t>USU Center For Water Efficient Landscaping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6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063" r="270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7104" y="1268129"/>
            <a:ext cx="6057295" cy="2694139"/>
          </a:xfrm>
        </p:spPr>
        <p:txBody>
          <a:bodyPr/>
          <a:lstStyle/>
          <a:p>
            <a:r>
              <a:rPr lang="en-US" sz="3600" dirty="0" smtClean="0"/>
              <a:t>Water Savings Associated with ET-Based Irrigation Scheduling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49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9983" y="1589188"/>
            <a:ext cx="6601793" cy="411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Weathermatic’s</a:t>
            </a:r>
            <a:r>
              <a:rPr lang="en-US" dirty="0" smtClean="0"/>
              <a:t> </a:t>
            </a:r>
            <a:r>
              <a:rPr lang="en-US" dirty="0" err="1" smtClean="0"/>
              <a:t>SmartLine</a:t>
            </a:r>
            <a:r>
              <a:rPr lang="en-US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Web interface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Flow sensor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On site weather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Phone application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 descr="Image result for weathermatic weather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56" y="3541070"/>
            <a:ext cx="5006218" cy="25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andace\AppData\Local\Microsoft\Windows\INetCache\Content.Word\IMG_263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9289"/>
          <a:stretch/>
        </p:blipFill>
        <p:spPr bwMode="auto">
          <a:xfrm>
            <a:off x="6953844" y="166510"/>
            <a:ext cx="4857750" cy="3341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1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6586</TotalTime>
  <Words>629</Words>
  <Application>Microsoft Office PowerPoint</Application>
  <PresentationFormat>Widescreen</PresentationFormat>
  <Paragraphs>120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Outreach &amp; Education Water Conservation</vt:lpstr>
      <vt:lpstr>Iron County Water Check Program </vt:lpstr>
      <vt:lpstr>Water Check Program</vt:lpstr>
      <vt:lpstr>Average Existing vs. Recommended Irrigation Schedule</vt:lpstr>
      <vt:lpstr>4th Grade Water Fair </vt:lpstr>
      <vt:lpstr>Information Booths</vt:lpstr>
      <vt:lpstr>Monthly Webinar</vt:lpstr>
      <vt:lpstr>Water Savings Associated with ET-Based Irrigation Scheduling</vt:lpstr>
      <vt:lpstr>Controller</vt:lpstr>
      <vt:lpstr>Project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Application Summary 2011-2016</vt:lpstr>
      <vt:lpstr>Summary</vt:lpstr>
      <vt:lpstr>Coming soon… Water-Wise Demonstration Street </vt:lpstr>
      <vt:lpstr>Garden/Garden Project Santa Monica, CA</vt:lpstr>
      <vt:lpstr>Garden/Garden Project Santa Monica, CA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Candace Schaible</cp:lastModifiedBy>
  <cp:revision>136</cp:revision>
  <dcterms:created xsi:type="dcterms:W3CDTF">2016-02-18T23:29:21Z</dcterms:created>
  <dcterms:modified xsi:type="dcterms:W3CDTF">2019-05-23T21:25:11Z</dcterms:modified>
</cp:coreProperties>
</file>